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74" r:id="rId2"/>
    <p:sldId id="256" r:id="rId3"/>
    <p:sldId id="257" r:id="rId4"/>
    <p:sldId id="258" r:id="rId5"/>
    <p:sldId id="259" r:id="rId6"/>
    <p:sldId id="260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61" r:id="rId15"/>
    <p:sldId id="282" r:id="rId16"/>
    <p:sldId id="283" r:id="rId17"/>
    <p:sldId id="284" r:id="rId18"/>
    <p:sldId id="285" r:id="rId19"/>
    <p:sldId id="286" r:id="rId20"/>
    <p:sldId id="262" r:id="rId21"/>
    <p:sldId id="263" r:id="rId22"/>
    <p:sldId id="287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6" d="100"/>
          <a:sy n="126" d="100"/>
        </p:scale>
        <p:origin x="-128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074" y="5212343"/>
            <a:ext cx="8830470" cy="1473200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rgbClr val="FF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16/3/8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16/3/8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16/3/8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16/3/8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16/3/8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16/3/8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16/3/8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16/3/8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16/3/8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16/3/8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16/3/8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16/3/8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1.docx"/><Relationship Id="rId4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aike.baidu.com/view/958757.htm" TargetMode="External"/><Relationship Id="rId3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710146"/>
            <a:ext cx="7772400" cy="1780108"/>
          </a:xfrm>
        </p:spPr>
        <p:txBody>
          <a:bodyPr/>
          <a:lstStyle/>
          <a:p>
            <a:r>
              <a:rPr kumimoji="1" lang="en-US" altLang="zh-CN" dirty="0" smtClean="0"/>
              <a:t>2016</a:t>
            </a:r>
            <a:r>
              <a:rPr kumimoji="1" lang="zh-CN" altLang="en-US" dirty="0" smtClean="0"/>
              <a:t>适应性测试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文综地理试题讲解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159338"/>
              </p:ext>
            </p:extLst>
          </p:nvPr>
        </p:nvGraphicFramePr>
        <p:xfrm>
          <a:off x="364727" y="2754978"/>
          <a:ext cx="9338215" cy="2693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文档" r:id="rId3" imgW="5181600" imgH="698500" progId="Word.Document.12">
                  <p:embed/>
                </p:oleObj>
              </mc:Choice>
              <mc:Fallback>
                <p:oleObj name="文档" r:id="rId3" imgW="5181600" imgH="698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4727" y="2754978"/>
                        <a:ext cx="9338215" cy="2693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7088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" y="4808034"/>
            <a:ext cx="9332978" cy="1879699"/>
          </a:xfrm>
        </p:spPr>
        <p:txBody>
          <a:bodyPr>
            <a:normAutofit/>
          </a:bodyPr>
          <a:lstStyle/>
          <a:p>
            <a:r>
              <a:rPr lang="zh-CN" altLang="zh-CN" dirty="0" smtClean="0"/>
              <a:t>（</a:t>
            </a:r>
            <a:r>
              <a:rPr lang="en-US" altLang="zh-CN" dirty="0" smtClean="0"/>
              <a:t>3</a:t>
            </a:r>
            <a:r>
              <a:rPr lang="zh-CN" altLang="zh-CN" dirty="0" smtClean="0"/>
              <a:t>）赞</a:t>
            </a:r>
            <a:r>
              <a:rPr lang="zh-CN" altLang="zh-CN" dirty="0"/>
              <a:t>成。理由：热带雨林气候，水热充足；海运便利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         </a:t>
            </a:r>
            <a:r>
              <a:rPr lang="en-US" altLang="zh-CN" dirty="0" smtClean="0"/>
              <a:t> </a:t>
            </a:r>
            <a:r>
              <a:rPr lang="zh-CN" altLang="zh-CN" dirty="0"/>
              <a:t>反对。理由：破坏热带雨林；开垦耕种，容易造成水土流失</a:t>
            </a:r>
            <a:r>
              <a:rPr lang="zh-CN" altLang="zh-CN" dirty="0" smtClean="0"/>
              <a:t>。</a:t>
            </a:r>
            <a:endParaRPr kumimoji="1" lang="zh-CN" altLang="en-US" sz="1050" dirty="0"/>
          </a:p>
        </p:txBody>
      </p:sp>
      <p:pic>
        <p:nvPicPr>
          <p:cNvPr id="4" name="图片 3" descr="16.pic_h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72406" y="-1839973"/>
            <a:ext cx="4334570" cy="85218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5799" y="5758216"/>
            <a:ext cx="80424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dirty="0"/>
              <a:t>（理由和观点相符</a:t>
            </a:r>
            <a:r>
              <a:rPr lang="zh-CN" altLang="zh-CN" sz="2800" dirty="0" smtClean="0"/>
              <a:t>，观点</a:t>
            </a:r>
            <a:r>
              <a:rPr lang="en-US" altLang="zh-CN" sz="2800" dirty="0"/>
              <a:t>2</a:t>
            </a:r>
            <a:r>
              <a:rPr lang="zh-CN" altLang="zh-CN" sz="2800" dirty="0"/>
              <a:t>分，理由每点</a:t>
            </a:r>
            <a:r>
              <a:rPr lang="en-US" altLang="zh-CN" sz="2800" dirty="0"/>
              <a:t>3</a:t>
            </a:r>
            <a:r>
              <a:rPr lang="zh-CN" altLang="zh-CN" sz="2800" dirty="0"/>
              <a:t>分</a:t>
            </a:r>
            <a:r>
              <a:rPr lang="zh-CN" altLang="zh-CN" sz="2800" dirty="0" smtClean="0"/>
              <a:t>。</a:t>
            </a:r>
            <a:endParaRPr lang="en-US" altLang="zh-CN" sz="2800" dirty="0" smtClean="0"/>
          </a:p>
          <a:p>
            <a:r>
              <a:rPr lang="zh-CN" altLang="zh-CN" sz="2800" dirty="0" smtClean="0"/>
              <a:t>只有观点</a:t>
            </a:r>
            <a:r>
              <a:rPr lang="zh-CN" altLang="zh-CN" sz="2800" dirty="0"/>
              <a:t>或者理由与观点不符，不给分）</a:t>
            </a:r>
            <a:r>
              <a:rPr lang="zh-CN" altLang="zh-CN" sz="2800" dirty="0"/>
              <a:t>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08248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17.pic_h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74799" y="-562082"/>
            <a:ext cx="4864623" cy="63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01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1.pic_h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77"/>
            <a:ext cx="9144000" cy="645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42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17.pic_h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74799" y="-562082"/>
            <a:ext cx="4864623" cy="63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4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）发源于山区的河流提供灌溉水源；（</a:t>
            </a:r>
            <a:r>
              <a:rPr lang="en-US" altLang="zh-CN" dirty="0"/>
              <a:t>2</a:t>
            </a:r>
            <a:r>
              <a:rPr lang="zh-CN" altLang="zh-CN" dirty="0"/>
              <a:t>分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zh-CN" dirty="0"/>
              <a:t> </a:t>
            </a:r>
            <a:r>
              <a:rPr lang="zh-CN" altLang="en-US" dirty="0" smtClean="0"/>
              <a:t>         </a:t>
            </a:r>
            <a:r>
              <a:rPr lang="zh-CN" altLang="zh-CN" dirty="0" smtClean="0"/>
              <a:t>多冲积</a:t>
            </a:r>
            <a:r>
              <a:rPr lang="zh-CN" altLang="zh-CN" dirty="0"/>
              <a:t>扇地形区，便于自流引水灌溉；（</a:t>
            </a:r>
            <a:r>
              <a:rPr lang="en-US" altLang="zh-CN" dirty="0"/>
              <a:t>2</a:t>
            </a:r>
            <a:r>
              <a:rPr lang="zh-CN" altLang="zh-CN" dirty="0"/>
              <a:t>分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zh-CN" dirty="0"/>
              <a:t> </a:t>
            </a:r>
            <a:r>
              <a:rPr lang="zh-CN" altLang="en-US" dirty="0" smtClean="0"/>
              <a:t>         </a:t>
            </a:r>
            <a:r>
              <a:rPr lang="zh-CN" altLang="zh-CN" dirty="0" smtClean="0"/>
              <a:t>走廊地势</a:t>
            </a:r>
            <a:r>
              <a:rPr lang="zh-CN" altLang="zh-CN" dirty="0"/>
              <a:t>平坦，利于农业耕作；（</a:t>
            </a:r>
            <a:r>
              <a:rPr lang="en-US" altLang="zh-CN" dirty="0"/>
              <a:t>2</a:t>
            </a:r>
            <a:r>
              <a:rPr lang="zh-CN" altLang="zh-CN" dirty="0"/>
              <a:t>分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zh-CN" dirty="0">
                <a:hlinkClick r:id="rId2"/>
              </a:rPr>
              <a:t> </a:t>
            </a:r>
            <a:r>
              <a:rPr lang="zh-CN" altLang="en-US" dirty="0" smtClean="0">
                <a:hlinkClick r:id="rId2"/>
              </a:rPr>
              <a:t>         </a:t>
            </a:r>
            <a:r>
              <a:rPr lang="zh-CN" altLang="zh-CN" dirty="0" smtClean="0">
                <a:hlinkClick r:id="rId2"/>
              </a:rPr>
              <a:t>日照时间</a:t>
            </a:r>
            <a:r>
              <a:rPr lang="zh-CN" altLang="zh-CN" dirty="0" smtClean="0"/>
              <a:t>较长</a:t>
            </a:r>
            <a:r>
              <a:rPr lang="zh-CN" altLang="zh-CN" dirty="0"/>
              <a:t>，昼夜温差大，光照资源丰富。（</a:t>
            </a:r>
            <a:r>
              <a:rPr lang="en-US" altLang="zh-CN" dirty="0"/>
              <a:t>2</a:t>
            </a:r>
            <a:r>
              <a:rPr lang="zh-CN" altLang="zh-CN" dirty="0"/>
              <a:t>分）</a:t>
            </a:r>
          </a:p>
          <a:p>
            <a:endParaRPr kumimoji="1" lang="zh-CN" altLang="en-US" dirty="0"/>
          </a:p>
        </p:txBody>
      </p:sp>
      <p:pic>
        <p:nvPicPr>
          <p:cNvPr id="4" name="图片 3" descr="17.pic_hd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74799" y="-562082"/>
            <a:ext cx="4864623" cy="63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5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）位置较偏远，发现较晚，人为影响小；（</a:t>
            </a:r>
            <a:r>
              <a:rPr lang="en-US" altLang="zh-CN" dirty="0"/>
              <a:t>2</a:t>
            </a:r>
            <a:r>
              <a:rPr lang="zh-CN" altLang="zh-CN" dirty="0"/>
              <a:t>分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zh-CN" dirty="0"/>
              <a:t> </a:t>
            </a:r>
            <a:r>
              <a:rPr lang="zh-CN" altLang="en-US" dirty="0" smtClean="0"/>
              <a:t>         </a:t>
            </a:r>
            <a:r>
              <a:rPr lang="zh-CN" altLang="zh-CN" dirty="0" smtClean="0"/>
              <a:t>气候干燥</a:t>
            </a:r>
            <a:r>
              <a:rPr lang="zh-CN" altLang="zh-CN" dirty="0"/>
              <a:t>，自然风化破坏较小。（</a:t>
            </a:r>
            <a:r>
              <a:rPr lang="en-US" altLang="zh-CN" dirty="0"/>
              <a:t>2</a:t>
            </a:r>
            <a:r>
              <a:rPr lang="zh-CN" altLang="zh-CN" dirty="0"/>
              <a:t>分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 descr="17.pic_h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74799" y="-562082"/>
            <a:ext cx="4864623" cy="63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72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2183" y="289665"/>
            <a:ext cx="5624608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石窟艺术是古代文化中的一朵奇葩，具有极高的艺术价值、历史价值和科学价值。 图</a:t>
            </a:r>
            <a:r>
              <a:rPr lang="en-US" altLang="zh-CN" sz="2000" b="1" dirty="0">
                <a:solidFill>
                  <a:srgbClr val="FF0000"/>
                </a:solidFill>
              </a:rPr>
              <a:t>6</a:t>
            </a:r>
            <a:r>
              <a:rPr lang="zh-CN" altLang="en-US" sz="2000" b="1" dirty="0">
                <a:solidFill>
                  <a:srgbClr val="FF0000"/>
                </a:solidFill>
              </a:rPr>
              <a:t>是云冈石窟所在区域示意图，读图</a:t>
            </a:r>
            <a:r>
              <a:rPr lang="en-US" altLang="zh-CN" sz="2000" b="1" dirty="0">
                <a:solidFill>
                  <a:srgbClr val="FF0000"/>
                </a:solidFill>
              </a:rPr>
              <a:t>6</a:t>
            </a:r>
            <a:r>
              <a:rPr lang="zh-CN" altLang="en-US" sz="2000" b="1" dirty="0">
                <a:solidFill>
                  <a:srgbClr val="FF0000"/>
                </a:solidFill>
              </a:rPr>
              <a:t>并结合所学知识回答问题。（</a:t>
            </a:r>
            <a:r>
              <a:rPr lang="en-US" altLang="zh-CN" sz="2000" b="1" dirty="0">
                <a:solidFill>
                  <a:srgbClr val="FF0000"/>
                </a:solidFill>
              </a:rPr>
              <a:t>36</a:t>
            </a:r>
            <a:r>
              <a:rPr lang="zh-CN" altLang="en-US" sz="2000" b="1" dirty="0">
                <a:solidFill>
                  <a:srgbClr val="FF0000"/>
                </a:solidFill>
              </a:rPr>
              <a:t>分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）</a:t>
            </a:r>
            <a:endParaRPr lang="en-US" altLang="zh-TW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</a:rPr>
              <a:t>）敦煌石窟、云冈石窟和</a:t>
            </a:r>
            <a:r>
              <a:rPr lang="zh-CN" altLang="en-US" sz="2000" b="1" u="sng" dirty="0">
                <a:solidFill>
                  <a:srgbClr val="FF0000"/>
                </a:solidFill>
              </a:rPr>
              <a:t>               </a:t>
            </a:r>
            <a:r>
              <a:rPr lang="zh-CN" altLang="en-US" sz="2000" b="1" dirty="0">
                <a:solidFill>
                  <a:srgbClr val="FF0000"/>
                </a:solidFill>
              </a:rPr>
              <a:t>石窟并称为我国古代三大石窟，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石窟的佛教文化古印度扩散而</a:t>
            </a:r>
            <a:r>
              <a:rPr lang="zh-CN" altLang="en-US" sz="2000" b="1" dirty="0">
                <a:solidFill>
                  <a:srgbClr val="FF0000"/>
                </a:solidFill>
              </a:rPr>
              <a:t>来，该文化扩散方式属于</a:t>
            </a:r>
            <a:r>
              <a:rPr lang="zh-CN" altLang="en-US" sz="2000" b="1" u="sng" dirty="0">
                <a:solidFill>
                  <a:srgbClr val="FF0000"/>
                </a:solidFill>
              </a:rPr>
              <a:t>               。</a:t>
            </a:r>
            <a:r>
              <a:rPr lang="zh-CN" altLang="en-US" sz="2000" b="1" dirty="0">
                <a:solidFill>
                  <a:srgbClr val="FF0000"/>
                </a:solidFill>
              </a:rPr>
              <a:t>图</a:t>
            </a:r>
            <a:r>
              <a:rPr lang="en-US" altLang="zh-CN" sz="2000" b="1" dirty="0">
                <a:solidFill>
                  <a:srgbClr val="FF0000"/>
                </a:solidFill>
              </a:rPr>
              <a:t>6</a:t>
            </a:r>
            <a:r>
              <a:rPr lang="zh-CN" altLang="en-US" sz="2000" b="1" dirty="0">
                <a:solidFill>
                  <a:srgbClr val="FF0000"/>
                </a:solidFill>
              </a:rPr>
              <a:t>石窟的旅游 资源属于自然景观的是</a:t>
            </a:r>
            <a:r>
              <a:rPr lang="zh-CN" altLang="en-US" sz="2000" b="1" u="sng" dirty="0">
                <a:solidFill>
                  <a:srgbClr val="FF0000"/>
                </a:solidFill>
              </a:rPr>
              <a:t>                  。</a:t>
            </a:r>
            <a:r>
              <a:rPr lang="zh-CN" altLang="en-US" sz="2000" b="1" dirty="0">
                <a:solidFill>
                  <a:srgbClr val="FF0000"/>
                </a:solidFill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</a:rPr>
              <a:t>6</a:t>
            </a:r>
            <a:r>
              <a:rPr lang="zh-CN" altLang="en-US" sz="2000" b="1" dirty="0">
                <a:solidFill>
                  <a:srgbClr val="FF0000"/>
                </a:solidFill>
              </a:rPr>
              <a:t>分）</a:t>
            </a:r>
          </a:p>
          <a:p>
            <a:r>
              <a:rPr lang="zh-CN" altLang="en-US" sz="2000" b="1" dirty="0" smtClean="0">
                <a:solidFill>
                  <a:srgbClr val="FF0000"/>
                </a:solidFill>
              </a:rPr>
              <a:t>（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2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）图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6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中作为我国重要地形区分界线的山脉名称是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______</a:t>
            </a:r>
            <a:r>
              <a:rPr lang="zh-CN" altLang="en-US" sz="2000" b="1" dirty="0">
                <a:solidFill>
                  <a:srgbClr val="FF0000"/>
                </a:solidFill>
              </a:rPr>
              <a:t>，云冈石窟所在地属于</a:t>
            </a:r>
            <a:r>
              <a:rPr lang="en-US" altLang="zh-CN" sz="2000" b="1" dirty="0">
                <a:solidFill>
                  <a:srgbClr val="FF0000"/>
                </a:solidFill>
              </a:rPr>
              <a:t>________</a:t>
            </a:r>
            <a:r>
              <a:rPr lang="zh-CN" altLang="en-US" sz="2000" b="1" dirty="0">
                <a:solidFill>
                  <a:srgbClr val="FF0000"/>
                </a:solidFill>
              </a:rPr>
              <a:t>气候区，气温年较差</a:t>
            </a:r>
            <a:r>
              <a:rPr lang="en-US" altLang="zh-CN" sz="2000" b="1" dirty="0">
                <a:solidFill>
                  <a:srgbClr val="FF0000"/>
                </a:solidFill>
              </a:rPr>
              <a:t>_______</a:t>
            </a:r>
            <a:r>
              <a:rPr lang="zh-CN" altLang="en-US" sz="2000" b="1" dirty="0">
                <a:solidFill>
                  <a:srgbClr val="FF0000"/>
                </a:solidFill>
              </a:rPr>
              <a:t>。（</a:t>
            </a:r>
            <a:r>
              <a:rPr lang="en-US" altLang="zh-CN" sz="2000" b="1" dirty="0">
                <a:solidFill>
                  <a:srgbClr val="FF0000"/>
                </a:solidFill>
              </a:rPr>
              <a:t>6</a:t>
            </a:r>
            <a:r>
              <a:rPr lang="zh-CN" altLang="en-US" sz="2000" b="1" dirty="0">
                <a:solidFill>
                  <a:srgbClr val="FF0000"/>
                </a:solidFill>
              </a:rPr>
              <a:t>分）该石窟开凿于北魏，建在岩层近于水平、较坚硬的砂岩石壁上，历经多次地震，至今仍保存完好。试从岩性、构造、降水量分析石窟保存完好的原因。（</a:t>
            </a:r>
            <a:r>
              <a:rPr lang="en-US" altLang="zh-CN" sz="2000" b="1" dirty="0">
                <a:solidFill>
                  <a:srgbClr val="FF0000"/>
                </a:solidFill>
              </a:rPr>
              <a:t>12</a:t>
            </a:r>
            <a:r>
              <a:rPr lang="zh-CN" altLang="en-US" sz="2000" b="1" dirty="0">
                <a:solidFill>
                  <a:srgbClr val="FF0000"/>
                </a:solidFill>
              </a:rPr>
              <a:t>分）</a:t>
            </a:r>
          </a:p>
          <a:p>
            <a:r>
              <a:rPr lang="zh-CN" altLang="en-US" sz="2000" b="1" dirty="0">
                <a:solidFill>
                  <a:srgbClr val="FF0000"/>
                </a:solidFill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</a:rPr>
              <a:t>）大同是我国传统的煤炭工业区。煤炭外运至秦皇岛的铁路干线是线</a:t>
            </a:r>
            <a:r>
              <a:rPr lang="en-US" altLang="zh-CN" sz="2000" b="1" dirty="0">
                <a:solidFill>
                  <a:srgbClr val="FF0000"/>
                </a:solidFill>
              </a:rPr>
              <a:t>_____</a:t>
            </a:r>
            <a:r>
              <a:rPr lang="zh-CN" altLang="en-US" sz="2000" b="1" dirty="0">
                <a:solidFill>
                  <a:srgbClr val="FF0000"/>
                </a:solidFill>
              </a:rPr>
              <a:t>。（限填图</a:t>
            </a:r>
            <a:r>
              <a:rPr lang="en-US" altLang="zh-CN" sz="2000" b="1" dirty="0">
                <a:solidFill>
                  <a:srgbClr val="FF0000"/>
                </a:solidFill>
              </a:rPr>
              <a:t>6</a:t>
            </a:r>
            <a:r>
              <a:rPr lang="zh-CN" altLang="en-US" sz="2000" b="1" dirty="0">
                <a:solidFill>
                  <a:srgbClr val="FF0000"/>
                </a:solidFill>
              </a:rPr>
              <a:t>中的一个铁路编号）（</a:t>
            </a:r>
            <a:r>
              <a:rPr lang="en-US" altLang="zh-CN" sz="2000" b="1" dirty="0">
                <a:solidFill>
                  <a:srgbClr val="FF0000"/>
                </a:solidFill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</a:rPr>
              <a:t>分）该地大量使用煤炭产生的</a:t>
            </a:r>
            <a:r>
              <a:rPr lang="en-US" altLang="zh-CN" sz="2000" b="1" dirty="0">
                <a:solidFill>
                  <a:srgbClr val="FF0000"/>
                </a:solidFill>
              </a:rPr>
              <a:t>SO2</a:t>
            </a:r>
            <a:r>
              <a:rPr lang="zh-CN" altLang="en-US" sz="2000" b="1" dirty="0">
                <a:solidFill>
                  <a:srgbClr val="FF0000"/>
                </a:solidFill>
              </a:rPr>
              <a:t>形成酸性物质可能会对石窟造成损害，从减少</a:t>
            </a:r>
            <a:r>
              <a:rPr lang="en-US" altLang="zh-CN" sz="2000" b="1" dirty="0">
                <a:solidFill>
                  <a:srgbClr val="FF0000"/>
                </a:solidFill>
              </a:rPr>
              <a:t>SO2</a:t>
            </a:r>
            <a:r>
              <a:rPr lang="zh-CN" altLang="en-US" sz="2000" b="1" dirty="0">
                <a:solidFill>
                  <a:srgbClr val="FF0000"/>
                </a:solidFill>
              </a:rPr>
              <a:t>排放以保护石窟的角度提出该工业区得综合整治措施。（</a:t>
            </a:r>
            <a:r>
              <a:rPr lang="en-US" altLang="zh-CN" sz="2000" b="1" dirty="0">
                <a:solidFill>
                  <a:srgbClr val="FF0000"/>
                </a:solidFill>
              </a:rPr>
              <a:t>10</a:t>
            </a:r>
            <a:r>
              <a:rPr lang="zh-CN" altLang="en-US" sz="2000" b="1" dirty="0">
                <a:solidFill>
                  <a:srgbClr val="FF0000"/>
                </a:solidFill>
              </a:rPr>
              <a:t>分）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792" y="289665"/>
            <a:ext cx="32004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84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2183" y="289665"/>
            <a:ext cx="5624608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石窟艺术是古代文化中的一朵奇葩，具有极高的艺术价值、历史价值和科学价值。 图</a:t>
            </a:r>
            <a:r>
              <a:rPr lang="en-US" altLang="zh-CN" sz="2000" b="1" dirty="0">
                <a:solidFill>
                  <a:srgbClr val="FF0000"/>
                </a:solidFill>
              </a:rPr>
              <a:t>6</a:t>
            </a:r>
            <a:r>
              <a:rPr lang="zh-CN" altLang="en-US" sz="2000" b="1" dirty="0">
                <a:solidFill>
                  <a:srgbClr val="FF0000"/>
                </a:solidFill>
              </a:rPr>
              <a:t>是云冈石窟所在区域示意图，读图</a:t>
            </a:r>
            <a:r>
              <a:rPr lang="en-US" altLang="zh-CN" sz="2000" b="1" dirty="0">
                <a:solidFill>
                  <a:srgbClr val="FF0000"/>
                </a:solidFill>
              </a:rPr>
              <a:t>6</a:t>
            </a:r>
            <a:r>
              <a:rPr lang="zh-CN" altLang="en-US" sz="2000" b="1" dirty="0">
                <a:solidFill>
                  <a:srgbClr val="FF0000"/>
                </a:solidFill>
              </a:rPr>
              <a:t>并结合所学知识回答问题。（</a:t>
            </a:r>
            <a:r>
              <a:rPr lang="en-US" altLang="zh-CN" sz="2000" b="1" dirty="0">
                <a:solidFill>
                  <a:srgbClr val="FF0000"/>
                </a:solidFill>
              </a:rPr>
              <a:t>36</a:t>
            </a:r>
            <a:r>
              <a:rPr lang="zh-CN" altLang="en-US" sz="2000" b="1" dirty="0">
                <a:solidFill>
                  <a:srgbClr val="FF0000"/>
                </a:solidFill>
              </a:rPr>
              <a:t>分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）</a:t>
            </a:r>
            <a:endParaRPr lang="en-US" altLang="zh-TW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</a:rPr>
              <a:t>）敦煌石窟、云冈石窟和</a:t>
            </a:r>
            <a:r>
              <a:rPr lang="zh-CN" altLang="en-US" sz="2000" b="1" u="sng" dirty="0">
                <a:solidFill>
                  <a:srgbClr val="FF0000"/>
                </a:solidFill>
              </a:rPr>
              <a:t>               </a:t>
            </a:r>
            <a:r>
              <a:rPr lang="zh-CN" altLang="en-US" sz="2000" b="1" dirty="0">
                <a:solidFill>
                  <a:srgbClr val="FF0000"/>
                </a:solidFill>
              </a:rPr>
              <a:t>石窟并称为我国古代三大石窟，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石窟的佛教文化古印度扩散而</a:t>
            </a:r>
            <a:r>
              <a:rPr lang="zh-CN" altLang="en-US" sz="2000" b="1" dirty="0">
                <a:solidFill>
                  <a:srgbClr val="FF0000"/>
                </a:solidFill>
              </a:rPr>
              <a:t>来，该文化扩散方式属于</a:t>
            </a:r>
            <a:r>
              <a:rPr lang="zh-CN" altLang="en-US" sz="2000" b="1" u="sng" dirty="0">
                <a:solidFill>
                  <a:srgbClr val="FF0000"/>
                </a:solidFill>
              </a:rPr>
              <a:t>               。</a:t>
            </a:r>
            <a:r>
              <a:rPr lang="zh-CN" altLang="en-US" sz="2000" b="1" dirty="0">
                <a:solidFill>
                  <a:srgbClr val="FF0000"/>
                </a:solidFill>
              </a:rPr>
              <a:t>图</a:t>
            </a:r>
            <a:r>
              <a:rPr lang="en-US" altLang="zh-CN" sz="2000" b="1" dirty="0">
                <a:solidFill>
                  <a:srgbClr val="FF0000"/>
                </a:solidFill>
              </a:rPr>
              <a:t>6</a:t>
            </a:r>
            <a:r>
              <a:rPr lang="zh-CN" altLang="en-US" sz="2000" b="1" dirty="0">
                <a:solidFill>
                  <a:srgbClr val="FF0000"/>
                </a:solidFill>
              </a:rPr>
              <a:t>石窟的旅游 资源属于自然景观的是</a:t>
            </a:r>
            <a:r>
              <a:rPr lang="zh-CN" altLang="en-US" sz="2000" b="1" u="sng" dirty="0">
                <a:solidFill>
                  <a:srgbClr val="FF0000"/>
                </a:solidFill>
              </a:rPr>
              <a:t>                  。</a:t>
            </a:r>
            <a:r>
              <a:rPr lang="zh-CN" altLang="en-US" sz="2000" b="1" dirty="0">
                <a:solidFill>
                  <a:srgbClr val="FF0000"/>
                </a:solidFill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</a:rPr>
              <a:t>6</a:t>
            </a:r>
            <a:r>
              <a:rPr lang="zh-CN" altLang="en-US" sz="2000" b="1" dirty="0">
                <a:solidFill>
                  <a:srgbClr val="FF0000"/>
                </a:solidFill>
              </a:rPr>
              <a:t>分）</a:t>
            </a:r>
          </a:p>
          <a:p>
            <a:r>
              <a:rPr lang="zh-CN" altLang="en-US" sz="2000" b="1" dirty="0" smtClean="0">
                <a:solidFill>
                  <a:srgbClr val="FF0000"/>
                </a:solidFill>
              </a:rPr>
              <a:t>（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2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）图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6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中作为我国重要地形区分界线的山脉名称是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______</a:t>
            </a:r>
            <a:r>
              <a:rPr lang="zh-CN" altLang="en-US" sz="2000" b="1" dirty="0">
                <a:solidFill>
                  <a:srgbClr val="FF0000"/>
                </a:solidFill>
              </a:rPr>
              <a:t>，云冈石窟所在地属于</a:t>
            </a:r>
            <a:r>
              <a:rPr lang="en-US" altLang="zh-CN" sz="2000" b="1" dirty="0">
                <a:solidFill>
                  <a:srgbClr val="FF0000"/>
                </a:solidFill>
              </a:rPr>
              <a:t>________</a:t>
            </a:r>
            <a:r>
              <a:rPr lang="zh-CN" altLang="en-US" sz="2000" b="1" dirty="0">
                <a:solidFill>
                  <a:srgbClr val="FF0000"/>
                </a:solidFill>
              </a:rPr>
              <a:t>气候区，气温年较差</a:t>
            </a:r>
            <a:r>
              <a:rPr lang="en-US" altLang="zh-CN" sz="2000" b="1" dirty="0">
                <a:solidFill>
                  <a:srgbClr val="FF0000"/>
                </a:solidFill>
              </a:rPr>
              <a:t>_______</a:t>
            </a:r>
            <a:r>
              <a:rPr lang="zh-CN" altLang="en-US" sz="2000" b="1" dirty="0">
                <a:solidFill>
                  <a:srgbClr val="FF0000"/>
                </a:solidFill>
              </a:rPr>
              <a:t>。（</a:t>
            </a:r>
            <a:r>
              <a:rPr lang="en-US" altLang="zh-CN" sz="2000" b="1" dirty="0">
                <a:solidFill>
                  <a:srgbClr val="FF0000"/>
                </a:solidFill>
              </a:rPr>
              <a:t>6</a:t>
            </a:r>
            <a:r>
              <a:rPr lang="zh-CN" altLang="en-US" sz="2000" b="1" dirty="0">
                <a:solidFill>
                  <a:srgbClr val="FF0000"/>
                </a:solidFill>
              </a:rPr>
              <a:t>分）该石窟开凿于北魏，建在岩层近于水平、较坚硬的砂岩石壁上，历经多次地震，至今仍保存完好。试从岩性、构造、降水量分析石窟保存完好的原因。（</a:t>
            </a:r>
            <a:r>
              <a:rPr lang="en-US" altLang="zh-CN" sz="2000" b="1" dirty="0">
                <a:solidFill>
                  <a:srgbClr val="FF0000"/>
                </a:solidFill>
              </a:rPr>
              <a:t>12</a:t>
            </a:r>
            <a:r>
              <a:rPr lang="zh-CN" altLang="en-US" sz="2000" b="1" dirty="0">
                <a:solidFill>
                  <a:srgbClr val="FF0000"/>
                </a:solidFill>
              </a:rPr>
              <a:t>分）</a:t>
            </a:r>
          </a:p>
          <a:p>
            <a:r>
              <a:rPr lang="zh-CN" altLang="en-US" sz="2000" b="1" dirty="0">
                <a:solidFill>
                  <a:srgbClr val="FF0000"/>
                </a:solidFill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</a:rPr>
              <a:t>）大同是我国传统的煤炭工业区。煤炭外运至秦皇岛的铁路干线是线</a:t>
            </a:r>
            <a:r>
              <a:rPr lang="en-US" altLang="zh-CN" sz="2000" b="1" dirty="0">
                <a:solidFill>
                  <a:srgbClr val="FF0000"/>
                </a:solidFill>
              </a:rPr>
              <a:t>_____</a:t>
            </a:r>
            <a:r>
              <a:rPr lang="zh-CN" altLang="en-US" sz="2000" b="1" dirty="0">
                <a:solidFill>
                  <a:srgbClr val="FF0000"/>
                </a:solidFill>
              </a:rPr>
              <a:t>。（限填图</a:t>
            </a:r>
            <a:r>
              <a:rPr lang="en-US" altLang="zh-CN" sz="2000" b="1" dirty="0">
                <a:solidFill>
                  <a:srgbClr val="FF0000"/>
                </a:solidFill>
              </a:rPr>
              <a:t>6</a:t>
            </a:r>
            <a:r>
              <a:rPr lang="zh-CN" altLang="en-US" sz="2000" b="1" dirty="0">
                <a:solidFill>
                  <a:srgbClr val="FF0000"/>
                </a:solidFill>
              </a:rPr>
              <a:t>中的一个铁路编号）（</a:t>
            </a:r>
            <a:r>
              <a:rPr lang="en-US" altLang="zh-CN" sz="2000" b="1" dirty="0">
                <a:solidFill>
                  <a:srgbClr val="FF0000"/>
                </a:solidFill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</a:rPr>
              <a:t>分）该地大量使用煤炭产生的</a:t>
            </a:r>
            <a:r>
              <a:rPr lang="en-US" altLang="zh-CN" sz="2000" b="1" dirty="0">
                <a:solidFill>
                  <a:srgbClr val="FF0000"/>
                </a:solidFill>
              </a:rPr>
              <a:t>SO2</a:t>
            </a:r>
            <a:r>
              <a:rPr lang="zh-CN" altLang="en-US" sz="2000" b="1" dirty="0">
                <a:solidFill>
                  <a:srgbClr val="FF0000"/>
                </a:solidFill>
              </a:rPr>
              <a:t>形成酸性物质可能会对石窟造成损害，从减少</a:t>
            </a:r>
            <a:r>
              <a:rPr lang="en-US" altLang="zh-CN" sz="2000" b="1" dirty="0">
                <a:solidFill>
                  <a:srgbClr val="FF0000"/>
                </a:solidFill>
              </a:rPr>
              <a:t>SO2</a:t>
            </a:r>
            <a:r>
              <a:rPr lang="zh-CN" altLang="en-US" sz="2000" b="1" dirty="0">
                <a:solidFill>
                  <a:srgbClr val="FF0000"/>
                </a:solidFill>
              </a:rPr>
              <a:t>排放以保护石窟的角度提出该工业区得综合整治措施。（</a:t>
            </a:r>
            <a:r>
              <a:rPr lang="en-US" altLang="zh-CN" sz="2000" b="1" dirty="0">
                <a:solidFill>
                  <a:srgbClr val="FF0000"/>
                </a:solidFill>
              </a:rPr>
              <a:t>10</a:t>
            </a:r>
            <a:r>
              <a:rPr lang="zh-CN" altLang="en-US" sz="2000" b="1" dirty="0">
                <a:solidFill>
                  <a:srgbClr val="FF0000"/>
                </a:solidFill>
              </a:rPr>
              <a:t>分）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16791" y="181430"/>
            <a:ext cx="3217444" cy="6740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）龙门  迁移  壶口瀑布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）太行山  温带季风  大</a:t>
            </a:r>
          </a:p>
          <a:p>
            <a:r>
              <a:rPr lang="zh-CN" altLang="en-US" dirty="0"/>
              <a:t>原因：</a:t>
            </a:r>
            <a:r>
              <a:rPr lang="en-US" altLang="zh-CN" dirty="0"/>
              <a:t>①</a:t>
            </a:r>
            <a:r>
              <a:rPr lang="zh-CN" altLang="en-US" dirty="0"/>
              <a:t>岩石较坚硬、抗风化、侵蚀能力较强；</a:t>
            </a:r>
            <a:r>
              <a:rPr lang="en-US" altLang="zh-CN" dirty="0"/>
              <a:t>②</a:t>
            </a:r>
            <a:r>
              <a:rPr lang="zh-CN" altLang="en-US" dirty="0"/>
              <a:t>岩层稳定，抗地质灾害能力较强；</a:t>
            </a:r>
            <a:r>
              <a:rPr lang="en-US" altLang="zh-CN" dirty="0"/>
              <a:t>③</a:t>
            </a:r>
            <a:r>
              <a:rPr lang="zh-CN" altLang="en-US" dirty="0"/>
              <a:t>降水量较少，流水侵蚀作用弱。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③  </a:t>
            </a:r>
            <a:r>
              <a:rPr lang="zh-CN" altLang="en-US" dirty="0"/>
              <a:t>措施：</a:t>
            </a:r>
            <a:r>
              <a:rPr lang="en-US" altLang="zh-CN" dirty="0"/>
              <a:t>①</a:t>
            </a:r>
            <a:r>
              <a:rPr lang="zh-CN" altLang="en-US" dirty="0"/>
              <a:t>调整产业结构，发展新兴工业和第三产业；</a:t>
            </a:r>
            <a:r>
              <a:rPr lang="en-US" altLang="zh-CN" dirty="0"/>
              <a:t>②</a:t>
            </a:r>
            <a:r>
              <a:rPr lang="zh-CN" altLang="en-US" dirty="0"/>
              <a:t>调整产业布局，搬迁污染企业，减少局地污染物排放；</a:t>
            </a:r>
            <a:r>
              <a:rPr lang="en-US" altLang="zh-CN" dirty="0"/>
              <a:t>③</a:t>
            </a:r>
            <a:r>
              <a:rPr lang="zh-CN" altLang="en-US" dirty="0"/>
              <a:t>发展清洁能源，调整能源消费结构；</a:t>
            </a:r>
            <a:r>
              <a:rPr lang="en-US" altLang="zh-CN" dirty="0"/>
              <a:t>④</a:t>
            </a:r>
            <a:r>
              <a:rPr lang="zh-CN" altLang="en-US" dirty="0"/>
              <a:t>发展新技术（清洁生产、清洁燃烧等技术）；</a:t>
            </a:r>
            <a:r>
              <a:rPr lang="en-US" altLang="zh-CN" dirty="0"/>
              <a:t>⑤</a:t>
            </a:r>
            <a:r>
              <a:rPr lang="zh-CN" altLang="en-US" dirty="0"/>
              <a:t>回收利用废弃物，提高煤炭综合利用率。</a:t>
            </a:r>
          </a:p>
          <a:p>
            <a:r>
              <a:rPr lang="zh-CN" altLang="en-US" dirty="0"/>
              <a:t>解析：本题以山西省区域地图为材料，综合考查了山西重要旅游资源、文化扩散、地形分布、气候、煤炭运输以及山西工业综合整治措施等多方面内容，综合考查了学生的读图分析能力、信息提取能力、以及知识迁移能力。本题基础性较强，难度不大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1647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4074" y="5054662"/>
            <a:ext cx="9049926" cy="1803338"/>
          </a:xfrm>
        </p:spPr>
        <p:txBody>
          <a:bodyPr>
            <a:normAutofit/>
          </a:bodyPr>
          <a:lstStyle/>
          <a:p>
            <a:r>
              <a:rPr lang="zh-CN" altLang="zh-CN" dirty="0" smtClean="0"/>
              <a:t>（</a:t>
            </a:r>
            <a:r>
              <a:rPr lang="en-US" altLang="zh-CN" dirty="0" smtClean="0"/>
              <a:t>3</a:t>
            </a:r>
            <a:r>
              <a:rPr lang="zh-CN" altLang="zh-CN" dirty="0" smtClean="0"/>
              <a:t>）</a:t>
            </a:r>
            <a:r>
              <a:rPr lang="zh-CN" altLang="zh-CN" dirty="0"/>
              <a:t>靠近高压中心，风力强劲，风能资源丰富；（</a:t>
            </a:r>
            <a:r>
              <a:rPr lang="en-US" altLang="zh-CN" dirty="0"/>
              <a:t>2</a:t>
            </a:r>
            <a:r>
              <a:rPr lang="zh-CN" altLang="zh-CN" dirty="0"/>
              <a:t>分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zh-CN" dirty="0"/>
              <a:t> </a:t>
            </a:r>
            <a:r>
              <a:rPr lang="zh-CN" altLang="en-US" dirty="0" smtClean="0"/>
              <a:t> </a:t>
            </a:r>
            <a:r>
              <a:rPr lang="zh-CN" altLang="zh-CN" dirty="0" smtClean="0"/>
              <a:t>河西走廊地势两侧</a:t>
            </a:r>
            <a:r>
              <a:rPr lang="zh-CN" altLang="zh-CN" dirty="0"/>
              <a:t>高中间低，形状狭长，有利于风力资</a:t>
            </a:r>
            <a:r>
              <a:rPr lang="zh-CN" altLang="zh-CN" dirty="0" smtClean="0"/>
              <a:t>源的聚集</a:t>
            </a:r>
            <a:endParaRPr lang="en-US" altLang="zh-CN" dirty="0" smtClean="0"/>
          </a:p>
          <a:p>
            <a:r>
              <a:rPr lang="zh-CN" altLang="zh-CN" dirty="0" smtClean="0"/>
              <a:t>（</a:t>
            </a:r>
            <a:r>
              <a:rPr lang="zh-CN" altLang="zh-CN" dirty="0"/>
              <a:t>狭管效应）；（</a:t>
            </a:r>
            <a:r>
              <a:rPr lang="en-US" altLang="zh-CN" dirty="0"/>
              <a:t>2</a:t>
            </a:r>
            <a:r>
              <a:rPr lang="zh-CN" altLang="zh-CN" dirty="0"/>
              <a:t>分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zh-CN" dirty="0" smtClean="0"/>
              <a:t>土地资源丰</a:t>
            </a:r>
            <a:r>
              <a:rPr lang="zh-CN" altLang="zh-CN" dirty="0"/>
              <a:t>富，有利于风电场的布局建设。（</a:t>
            </a:r>
            <a:r>
              <a:rPr lang="en-US" altLang="zh-CN" dirty="0"/>
              <a:t>2</a:t>
            </a:r>
            <a:r>
              <a:rPr lang="zh-CN" altLang="zh-CN" dirty="0"/>
              <a:t>分）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pic>
        <p:nvPicPr>
          <p:cNvPr id="4" name="图片 3" descr="17.pic_h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74799" y="-562082"/>
            <a:ext cx="4864623" cy="63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58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4074" y="5054662"/>
            <a:ext cx="9049926" cy="1803338"/>
          </a:xfrm>
        </p:spPr>
        <p:txBody>
          <a:bodyPr>
            <a:norm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）充分利用当地的优质农产品资源，创立自主品牌；（</a:t>
            </a:r>
            <a:r>
              <a:rPr lang="en-US" altLang="zh-CN" dirty="0"/>
              <a:t>2</a:t>
            </a:r>
            <a:r>
              <a:rPr lang="zh-CN" altLang="zh-CN" dirty="0"/>
              <a:t>分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zh-CN" dirty="0" smtClean="0"/>
              <a:t>注重农产品</a:t>
            </a:r>
            <a:r>
              <a:rPr lang="zh-CN" altLang="zh-CN" dirty="0"/>
              <a:t>深加工，提高农产品附加值；（</a:t>
            </a:r>
            <a:r>
              <a:rPr lang="en-US" altLang="zh-CN" dirty="0"/>
              <a:t>2</a:t>
            </a:r>
            <a:r>
              <a:rPr lang="zh-CN" altLang="zh-CN" dirty="0"/>
              <a:t>分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zh-CN" dirty="0" smtClean="0"/>
              <a:t>重视环境保护</a:t>
            </a:r>
            <a:r>
              <a:rPr lang="zh-CN" altLang="zh-CN" dirty="0"/>
              <a:t>，发展循环型、节水型农产品加工业。（</a:t>
            </a:r>
            <a:r>
              <a:rPr lang="en-US" altLang="zh-CN" dirty="0"/>
              <a:t>2</a:t>
            </a:r>
            <a:r>
              <a:rPr lang="zh-CN" altLang="zh-CN" dirty="0"/>
              <a:t>分）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pic>
        <p:nvPicPr>
          <p:cNvPr id="4" name="图片 3" descr="17.pic_h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74799" y="-562082"/>
            <a:ext cx="4864623" cy="63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89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12.pic_h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20140" y="-540084"/>
            <a:ext cx="6480823" cy="799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11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4073" y="4787876"/>
            <a:ext cx="9551348" cy="2070123"/>
          </a:xfrm>
        </p:spPr>
        <p:txBody>
          <a:bodyPr>
            <a:normAutofit/>
          </a:bodyPr>
          <a:lstStyle/>
          <a:p>
            <a:r>
              <a:rPr lang="zh-CN" altLang="zh-CN" dirty="0" smtClean="0"/>
              <a:t>接近客源地</a:t>
            </a:r>
            <a:r>
              <a:rPr lang="zh-CN" altLang="zh-CN" dirty="0"/>
              <a:t>，旅游市场广阔；（</a:t>
            </a:r>
            <a:r>
              <a:rPr lang="en-US" altLang="zh-CN" dirty="0"/>
              <a:t>3</a:t>
            </a:r>
            <a:r>
              <a:rPr lang="zh-CN" altLang="zh-CN" dirty="0"/>
              <a:t>分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zh-CN" dirty="0" smtClean="0"/>
              <a:t>传统基塘农业</a:t>
            </a:r>
            <a:r>
              <a:rPr lang="zh-CN" altLang="zh-CN" dirty="0"/>
              <a:t>，具有深厚的文化底蕴，较高的科学与美学价值；（</a:t>
            </a:r>
            <a:r>
              <a:rPr lang="en-US" altLang="zh-CN" dirty="0"/>
              <a:t>3</a:t>
            </a:r>
            <a:r>
              <a:rPr lang="zh-CN" altLang="zh-CN" dirty="0"/>
              <a:t>分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zh-CN" dirty="0" smtClean="0"/>
              <a:t>基塘农业类型多样</a:t>
            </a:r>
            <a:r>
              <a:rPr lang="zh-CN" altLang="zh-CN" dirty="0"/>
              <a:t>，主题突出，特色鲜明；（</a:t>
            </a:r>
            <a:r>
              <a:rPr lang="en-US" altLang="zh-CN" dirty="0"/>
              <a:t>3</a:t>
            </a:r>
            <a:r>
              <a:rPr lang="zh-CN" altLang="zh-CN" dirty="0"/>
              <a:t>分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zh-CN" dirty="0" smtClean="0"/>
              <a:t>水热</a:t>
            </a:r>
            <a:r>
              <a:rPr lang="zh-CN" altLang="zh-CN" dirty="0"/>
              <a:t>充足，基塘农业生产条件好或交通便利。（</a:t>
            </a:r>
            <a:r>
              <a:rPr lang="en-US" altLang="zh-CN" dirty="0"/>
              <a:t>1</a:t>
            </a:r>
            <a:r>
              <a:rPr lang="zh-CN" altLang="zh-CN" dirty="0"/>
              <a:t>分）</a:t>
            </a:r>
          </a:p>
          <a:p>
            <a:endParaRPr kumimoji="1" lang="zh-CN" altLang="en-US" dirty="0"/>
          </a:p>
        </p:txBody>
      </p:sp>
      <p:pic>
        <p:nvPicPr>
          <p:cNvPr id="4" name="图片 3" descr="18.pic_h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67981" y="-1561256"/>
            <a:ext cx="4666951" cy="803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5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/>
              <a:t>原因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r>
              <a:rPr lang="zh-CN" altLang="zh-CN" dirty="0" smtClean="0"/>
              <a:t>坡</a:t>
            </a:r>
            <a:r>
              <a:rPr lang="zh-CN" altLang="zh-CN" dirty="0"/>
              <a:t>度大于</a:t>
            </a:r>
            <a:r>
              <a:rPr lang="en-US" altLang="zh-CN" dirty="0"/>
              <a:t>42</a:t>
            </a:r>
            <a:r>
              <a:rPr lang="zh-CN" altLang="zh-CN" dirty="0"/>
              <a:t>度之后，碎屑物质无法长期积累，不具备泥石流发生所需的物质条件。（</a:t>
            </a:r>
            <a:r>
              <a:rPr lang="en-US" altLang="zh-CN" dirty="0"/>
              <a:t>4</a:t>
            </a:r>
            <a:r>
              <a:rPr lang="zh-CN" altLang="zh-CN" dirty="0"/>
              <a:t>分）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pic>
        <p:nvPicPr>
          <p:cNvPr id="4" name="图片 3" descr="20.pic_h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55121" y="-1526307"/>
            <a:ext cx="5069765" cy="827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5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/>
              <a:t>措施：加强地质灾害监测，做好灾害预警；（</a:t>
            </a:r>
            <a:r>
              <a:rPr lang="en-US" altLang="zh-CN" dirty="0"/>
              <a:t>2</a:t>
            </a:r>
            <a:r>
              <a:rPr lang="zh-CN" altLang="zh-CN" dirty="0"/>
              <a:t>分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             </a:t>
            </a:r>
            <a:r>
              <a:rPr lang="zh-CN" altLang="zh-CN" dirty="0" smtClean="0"/>
              <a:t>植树</a:t>
            </a:r>
            <a:r>
              <a:rPr lang="zh-CN" altLang="zh-CN" dirty="0"/>
              <a:t>造林，退耕还林还草；（</a:t>
            </a:r>
            <a:r>
              <a:rPr lang="en-US" altLang="zh-CN" dirty="0"/>
              <a:t>2</a:t>
            </a:r>
            <a:r>
              <a:rPr lang="zh-CN" altLang="zh-CN" dirty="0"/>
              <a:t>分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            </a:t>
            </a:r>
            <a:r>
              <a:rPr lang="zh-CN" altLang="zh-CN" dirty="0" smtClean="0"/>
              <a:t>兴建护坡</a:t>
            </a:r>
            <a:r>
              <a:rPr lang="zh-CN" altLang="zh-CN" dirty="0"/>
              <a:t>工程。（</a:t>
            </a:r>
            <a:r>
              <a:rPr lang="en-US" altLang="zh-CN" dirty="0"/>
              <a:t>2</a:t>
            </a:r>
            <a:r>
              <a:rPr lang="zh-CN" altLang="zh-CN" dirty="0"/>
              <a:t>分）</a:t>
            </a:r>
          </a:p>
          <a:p>
            <a:endParaRPr kumimoji="1" lang="zh-CN" altLang="en-US" dirty="0"/>
          </a:p>
        </p:txBody>
      </p:sp>
      <p:pic>
        <p:nvPicPr>
          <p:cNvPr id="4" name="图片 3" descr="20.pic_h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55121" y="-1526307"/>
            <a:ext cx="5069765" cy="827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33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4074" y="3971416"/>
            <a:ext cx="8830470" cy="2714127"/>
          </a:xfrm>
        </p:spPr>
        <p:txBody>
          <a:bodyPr>
            <a:normAutofit/>
          </a:bodyPr>
          <a:lstStyle/>
          <a:p>
            <a:r>
              <a:rPr lang="zh-CN" altLang="zh-CN" dirty="0"/>
              <a:t>人为原因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r>
              <a:rPr lang="zh-CN" altLang="zh-CN" dirty="0" smtClean="0"/>
              <a:t>工业活动如采矿</a:t>
            </a:r>
            <a:r>
              <a:rPr lang="zh-CN" altLang="zh-CN" dirty="0"/>
              <a:t>、冶炼等排放固体废弃物造成土壤污染；（</a:t>
            </a:r>
            <a:r>
              <a:rPr lang="en-US" altLang="zh-CN" dirty="0"/>
              <a:t>3</a:t>
            </a:r>
            <a:r>
              <a:rPr lang="zh-CN" altLang="zh-CN" dirty="0"/>
              <a:t>分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zh-CN" dirty="0" smtClean="0"/>
              <a:t>大量施用农药和化</a:t>
            </a:r>
            <a:r>
              <a:rPr lang="zh-CN" altLang="zh-CN" dirty="0"/>
              <a:t>肥，引起土壤污染；（</a:t>
            </a:r>
            <a:r>
              <a:rPr lang="en-US" altLang="zh-CN" dirty="0"/>
              <a:t>3</a:t>
            </a:r>
            <a:r>
              <a:rPr lang="zh-CN" altLang="zh-CN" dirty="0"/>
              <a:t>分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zh-CN" dirty="0" smtClean="0"/>
              <a:t>未达标</a:t>
            </a:r>
            <a:r>
              <a:rPr lang="zh-CN" altLang="zh-CN" dirty="0"/>
              <a:t>的工业废水、生活污水排放造成土壤污染；（</a:t>
            </a:r>
            <a:r>
              <a:rPr lang="en-US" altLang="zh-CN" dirty="0"/>
              <a:t>2</a:t>
            </a:r>
            <a:r>
              <a:rPr lang="zh-CN" altLang="zh-CN" dirty="0"/>
              <a:t>分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zh-CN" dirty="0" smtClean="0"/>
              <a:t>交通运输工具排</a:t>
            </a:r>
            <a:r>
              <a:rPr lang="zh-CN" altLang="zh-CN" dirty="0"/>
              <a:t>放有害气体沉降造成土壤污染。（</a:t>
            </a:r>
            <a:r>
              <a:rPr lang="en-US" altLang="zh-CN" dirty="0"/>
              <a:t>2</a:t>
            </a:r>
            <a:r>
              <a:rPr lang="zh-CN" altLang="zh-CN" dirty="0"/>
              <a:t>分）</a:t>
            </a:r>
          </a:p>
          <a:p>
            <a:endParaRPr kumimoji="1" lang="zh-CN" altLang="en-US" dirty="0"/>
          </a:p>
        </p:txBody>
      </p:sp>
      <p:pic>
        <p:nvPicPr>
          <p:cNvPr id="4" name="图片 3" descr="19.pic_h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27445" y="-2831243"/>
            <a:ext cx="2324905" cy="864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58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5843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9722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160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4551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0633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6619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13.pic_h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65" y="266281"/>
            <a:ext cx="8726618" cy="579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58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533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253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0439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14.pic_h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44194" y="-235555"/>
            <a:ext cx="6039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58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15.pic_h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86397" y="-537489"/>
            <a:ext cx="5999806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58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16.pic_h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72406" y="-1839973"/>
            <a:ext cx="4334570" cy="852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58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1497" y="4808034"/>
            <a:ext cx="9141481" cy="1879699"/>
          </a:xfrm>
        </p:spPr>
        <p:txBody>
          <a:bodyPr>
            <a:norm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）该岛长期</a:t>
            </a:r>
            <a:r>
              <a:rPr lang="zh-CN" altLang="zh-CN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与大陆隔离</a:t>
            </a:r>
            <a:r>
              <a:rPr lang="zh-CN" altLang="zh-CN" dirty="0"/>
              <a:t>，形成</a:t>
            </a:r>
            <a:r>
              <a:rPr lang="zh-CN" altLang="zh-CN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独立的生物进化环境</a:t>
            </a:r>
            <a:r>
              <a:rPr lang="zh-CN" altLang="zh-CN" dirty="0"/>
              <a:t>；（</a:t>
            </a:r>
            <a:r>
              <a:rPr lang="en-US" altLang="zh-CN" dirty="0"/>
              <a:t>4</a:t>
            </a:r>
            <a:r>
              <a:rPr lang="zh-CN" altLang="zh-CN" dirty="0"/>
              <a:t>分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          </a:t>
            </a:r>
            <a:r>
              <a:rPr lang="zh-CN" altLang="zh-CN" dirty="0" smtClean="0"/>
              <a:t>地处</a:t>
            </a:r>
            <a:r>
              <a:rPr lang="zh-CN" altLang="zh-CN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热带雨林气候</a:t>
            </a:r>
            <a:r>
              <a:rPr lang="zh-CN" altLang="zh-CN" dirty="0"/>
              <a:t>区，</a:t>
            </a:r>
            <a:r>
              <a:rPr lang="zh-CN" altLang="zh-CN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水热充足</a:t>
            </a:r>
            <a:r>
              <a:rPr lang="zh-CN" altLang="zh-CN" dirty="0"/>
              <a:t>，</a:t>
            </a:r>
            <a:r>
              <a:rPr lang="zh-CN" altLang="zh-CN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物种丰富</a:t>
            </a:r>
            <a:r>
              <a:rPr lang="zh-CN" altLang="zh-CN" dirty="0"/>
              <a:t>；（</a:t>
            </a:r>
            <a:r>
              <a:rPr lang="en-US" altLang="zh-CN" dirty="0"/>
              <a:t>2</a:t>
            </a:r>
            <a:r>
              <a:rPr lang="zh-CN" altLang="zh-CN" dirty="0"/>
              <a:t>分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zh-CN" dirty="0"/>
              <a:t> </a:t>
            </a:r>
            <a:r>
              <a:rPr lang="zh-CN" altLang="en-US" dirty="0" smtClean="0"/>
              <a:t>        </a:t>
            </a:r>
            <a:r>
              <a:rPr lang="zh-CN" altLang="zh-CN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岛屿面积</a:t>
            </a:r>
            <a:r>
              <a:rPr lang="zh-CN" altLang="zh-CN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大</a:t>
            </a:r>
            <a:r>
              <a:rPr lang="zh-CN" altLang="zh-CN" dirty="0"/>
              <a:t>，</a:t>
            </a:r>
            <a:r>
              <a:rPr lang="zh-CN" altLang="zh-CN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多高山</a:t>
            </a:r>
            <a:r>
              <a:rPr lang="zh-CN" altLang="zh-CN" dirty="0"/>
              <a:t>深谷，</a:t>
            </a:r>
            <a:r>
              <a:rPr lang="zh-CN" altLang="zh-CN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地形复杂</a:t>
            </a:r>
            <a:r>
              <a:rPr lang="zh-CN" altLang="zh-CN" dirty="0"/>
              <a:t>，</a:t>
            </a:r>
            <a:r>
              <a:rPr lang="zh-CN" altLang="zh-CN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人类活动干扰小</a:t>
            </a:r>
            <a:r>
              <a:rPr lang="zh-CN" altLang="zh-CN" dirty="0"/>
              <a:t>。</a:t>
            </a:r>
            <a:r>
              <a:rPr lang="zh-CN" altLang="zh-CN" sz="1050" dirty="0"/>
              <a:t>（</a:t>
            </a:r>
            <a:r>
              <a:rPr lang="en-US" altLang="zh-CN" sz="1050" dirty="0"/>
              <a:t>2</a:t>
            </a:r>
            <a:r>
              <a:rPr lang="zh-CN" altLang="zh-CN" sz="1050" dirty="0"/>
              <a:t>分）</a:t>
            </a:r>
            <a:r>
              <a:rPr lang="zh-CN" altLang="zh-CN" sz="1050" dirty="0"/>
              <a:t> </a:t>
            </a:r>
            <a:endParaRPr kumimoji="1" lang="zh-CN" altLang="en-US" sz="1050" dirty="0"/>
          </a:p>
        </p:txBody>
      </p:sp>
      <p:pic>
        <p:nvPicPr>
          <p:cNvPr id="4" name="图片 3" descr="16.pic_h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72406" y="-1839973"/>
            <a:ext cx="4334570" cy="852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22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1497" y="4808034"/>
            <a:ext cx="9141481" cy="1879699"/>
          </a:xfrm>
        </p:spPr>
        <p:txBody>
          <a:bodyPr>
            <a:normAutofit/>
          </a:bodyPr>
          <a:lstStyle/>
          <a:p>
            <a:r>
              <a:rPr lang="zh-CN" altLang="zh-CN" dirty="0" smtClean="0"/>
              <a:t>（</a:t>
            </a:r>
            <a:r>
              <a:rPr lang="en-US" altLang="zh-CN" dirty="0" smtClean="0"/>
              <a:t>2</a:t>
            </a:r>
            <a:r>
              <a:rPr lang="zh-CN" altLang="zh-CN" dirty="0" smtClean="0"/>
              <a:t>）</a:t>
            </a:r>
            <a:r>
              <a:rPr lang="zh-CN" altLang="zh-CN" dirty="0"/>
              <a:t>河流短小；（</a:t>
            </a:r>
            <a:r>
              <a:rPr lang="en-US" altLang="zh-CN" dirty="0"/>
              <a:t>2</a:t>
            </a:r>
            <a:r>
              <a:rPr lang="zh-CN" altLang="zh-CN" dirty="0"/>
              <a:t>分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zh-CN" dirty="0"/>
              <a:t> </a:t>
            </a:r>
            <a:r>
              <a:rPr lang="zh-CN" altLang="en-US" dirty="0" smtClean="0"/>
              <a:t>         </a:t>
            </a:r>
            <a:r>
              <a:rPr lang="zh-CN" altLang="zh-CN" dirty="0" smtClean="0"/>
              <a:t>落差</a:t>
            </a:r>
            <a:r>
              <a:rPr lang="zh-CN" altLang="zh-CN" dirty="0"/>
              <a:t>大，水流急；（</a:t>
            </a:r>
            <a:r>
              <a:rPr lang="en-US" altLang="zh-CN" dirty="0"/>
              <a:t>2</a:t>
            </a:r>
            <a:r>
              <a:rPr lang="zh-CN" altLang="zh-CN" dirty="0"/>
              <a:t>分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zh-CN" dirty="0"/>
              <a:t> </a:t>
            </a:r>
            <a:r>
              <a:rPr lang="zh-CN" altLang="en-US" dirty="0" smtClean="0"/>
              <a:t>        </a:t>
            </a:r>
            <a:r>
              <a:rPr lang="zh-CN" altLang="zh-CN" dirty="0" smtClean="0"/>
              <a:t>多峡谷</a:t>
            </a:r>
            <a:r>
              <a:rPr lang="zh-CN" altLang="zh-CN" dirty="0"/>
              <a:t>，航道窄或经济腹地小。（</a:t>
            </a:r>
            <a:r>
              <a:rPr lang="en-US" altLang="zh-CN" dirty="0"/>
              <a:t>2</a:t>
            </a:r>
            <a:r>
              <a:rPr lang="zh-CN" altLang="zh-CN" dirty="0"/>
              <a:t>分</a:t>
            </a:r>
            <a:r>
              <a:rPr lang="zh-CN" altLang="zh-CN" dirty="0" smtClean="0"/>
              <a:t>）</a:t>
            </a:r>
            <a:endParaRPr kumimoji="1" lang="zh-CN" altLang="en-US" sz="1050" dirty="0"/>
          </a:p>
        </p:txBody>
      </p:sp>
      <p:pic>
        <p:nvPicPr>
          <p:cNvPr id="4" name="图片 3" descr="16.pic_h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72406" y="-1839973"/>
            <a:ext cx="4334570" cy="852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16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" y="4808034"/>
            <a:ext cx="9332978" cy="1879699"/>
          </a:xfrm>
        </p:spPr>
        <p:txBody>
          <a:bodyPr>
            <a:normAutofit/>
          </a:bodyPr>
          <a:lstStyle/>
          <a:p>
            <a:r>
              <a:rPr lang="zh-CN" altLang="zh-CN" dirty="0" smtClean="0"/>
              <a:t>（</a:t>
            </a:r>
            <a:r>
              <a:rPr lang="en-US" altLang="zh-CN" dirty="0" smtClean="0"/>
              <a:t>3</a:t>
            </a:r>
            <a:r>
              <a:rPr lang="zh-CN" altLang="zh-CN" dirty="0" smtClean="0"/>
              <a:t>）赞</a:t>
            </a:r>
            <a:r>
              <a:rPr lang="zh-CN" altLang="zh-CN" dirty="0"/>
              <a:t>成。理由：热带雨林气候，水热充足；海运便利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         </a:t>
            </a:r>
            <a:r>
              <a:rPr lang="en-US" altLang="zh-CN" dirty="0" smtClean="0"/>
              <a:t> </a:t>
            </a:r>
            <a:r>
              <a:rPr lang="zh-CN" altLang="zh-CN" dirty="0"/>
              <a:t>反对。理由：破坏热带雨林；开垦耕种，容易造成水土流失</a:t>
            </a:r>
            <a:r>
              <a:rPr lang="zh-CN" altLang="zh-CN" dirty="0" smtClean="0"/>
              <a:t>。</a:t>
            </a:r>
            <a:endParaRPr kumimoji="1" lang="zh-CN" altLang="en-US" sz="1050" dirty="0"/>
          </a:p>
        </p:txBody>
      </p:sp>
      <p:pic>
        <p:nvPicPr>
          <p:cNvPr id="4" name="图片 3" descr="16.pic_h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72406" y="-1839973"/>
            <a:ext cx="4334570" cy="852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78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波形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波形.thmx</Template>
  <TotalTime>66</TotalTime>
  <Words>516</Words>
  <Application>Microsoft Macintosh PowerPoint</Application>
  <PresentationFormat>全屏显示(4:3)</PresentationFormat>
  <Paragraphs>53</Paragraphs>
  <Slides>32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4" baseType="lpstr">
      <vt:lpstr>波形</vt:lpstr>
      <vt:lpstr>Microsoft Word 文档</vt:lpstr>
      <vt:lpstr>2016适应性测试 文综地理试题讲解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先生 鲍</dc:creator>
  <cp:lastModifiedBy>先生 鲍</cp:lastModifiedBy>
  <cp:revision>8</cp:revision>
  <dcterms:created xsi:type="dcterms:W3CDTF">2016-03-07T16:26:54Z</dcterms:created>
  <dcterms:modified xsi:type="dcterms:W3CDTF">2016-03-07T17:33:07Z</dcterms:modified>
</cp:coreProperties>
</file>